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7288371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3886198"/>
            <a:ext cx="9144000" cy="2971799"/>
          </a:xfrm>
          <a:prstGeom prst="rect">
            <a:avLst/>
          </a:prstGeom>
          <a:solidFill>
            <a:schemeClr val="dk2"/>
          </a:solidFill>
          <a:ln>
            <a:noFill/>
          </a:ln>
        </p:spPr>
        <p:txBody>
          <a:bodyPr lIns="91425" tIns="45700" rIns="91425" bIns="45700" anchor="ctr" anchorCtr="0">
            <a:noAutofit/>
          </a:bodyPr>
          <a:lstStyle/>
          <a:p>
            <a:endParaRPr/>
          </a:p>
        </p:txBody>
      </p:sp>
      <p:cxnSp>
        <p:nvCxnSpPr>
          <p:cNvPr id="9" name="Shape 9"/>
          <p:cNvCxnSpPr/>
          <p:nvPr/>
        </p:nvCxnSpPr>
        <p:spPr>
          <a:xfrm>
            <a:off x="0" y="3886198"/>
            <a:ext cx="9144000" cy="0"/>
          </a:xfrm>
          <a:prstGeom prst="straightConnector1">
            <a:avLst/>
          </a:prstGeom>
          <a:noFill/>
          <a:ln w="28575" cap="flat">
            <a:solidFill>
              <a:schemeClr val="dk1"/>
            </a:solidFill>
            <a:prstDash val="solid"/>
            <a:round/>
            <a:headEnd type="none" w="med" len="med"/>
            <a:tailEnd type="none" w="med" len="med"/>
          </a:ln>
        </p:spPr>
      </p:cxnSp>
      <p:sp>
        <p:nvSpPr>
          <p:cNvPr id="10" name="Shape 10"/>
          <p:cNvSpPr txBox="1">
            <a:spLocks noGrp="1"/>
          </p:cNvSpPr>
          <p:nvPr>
            <p:ph type="ctrTitle"/>
          </p:nvPr>
        </p:nvSpPr>
        <p:spPr>
          <a:xfrm>
            <a:off x="685800" y="2157750"/>
            <a:ext cx="7772400" cy="1650599"/>
          </a:xfrm>
          <a:prstGeom prst="rect">
            <a:avLst/>
          </a:prstGeom>
        </p:spPr>
        <p:txBody>
          <a:bodyPr lIns="91425" tIns="91425" rIns="91425" bIns="91425" anchor="b" anchorCtr="0"/>
          <a:lstStyle>
            <a:lvl1pPr indent="304800">
              <a:buClr>
                <a:schemeClr val="dk2"/>
              </a:buClr>
              <a:buSzPct val="100000"/>
              <a:defRPr sz="4800">
                <a:solidFill>
                  <a:schemeClr val="dk2"/>
                </a:solidFill>
              </a:defRPr>
            </a:lvl1pPr>
            <a:lvl2pPr indent="304800">
              <a:buClr>
                <a:schemeClr val="dk2"/>
              </a:buClr>
              <a:buSzPct val="100000"/>
              <a:defRPr sz="4800">
                <a:solidFill>
                  <a:schemeClr val="dk2"/>
                </a:solidFill>
              </a:defRPr>
            </a:lvl2pPr>
            <a:lvl3pPr indent="304800">
              <a:buClr>
                <a:schemeClr val="dk2"/>
              </a:buClr>
              <a:buSzPct val="100000"/>
              <a:defRPr sz="4800">
                <a:solidFill>
                  <a:schemeClr val="dk2"/>
                </a:solidFill>
              </a:defRPr>
            </a:lvl3pPr>
            <a:lvl4pPr indent="304800">
              <a:buClr>
                <a:schemeClr val="dk2"/>
              </a:buClr>
              <a:buSzPct val="100000"/>
              <a:defRPr sz="4800">
                <a:solidFill>
                  <a:schemeClr val="dk2"/>
                </a:solidFill>
              </a:defRPr>
            </a:lvl4pPr>
            <a:lvl5pPr indent="304800">
              <a:buClr>
                <a:schemeClr val="dk2"/>
              </a:buClr>
              <a:buSzPct val="100000"/>
              <a:defRPr sz="4800">
                <a:solidFill>
                  <a:schemeClr val="dk2"/>
                </a:solidFill>
              </a:defRPr>
            </a:lvl5pPr>
            <a:lvl6pPr indent="304800">
              <a:buClr>
                <a:schemeClr val="dk2"/>
              </a:buClr>
              <a:buSzPct val="100000"/>
              <a:defRPr sz="4800">
                <a:solidFill>
                  <a:schemeClr val="dk2"/>
                </a:solidFill>
              </a:defRPr>
            </a:lvl6pPr>
            <a:lvl7pPr indent="304800">
              <a:buClr>
                <a:schemeClr val="dk2"/>
              </a:buClr>
              <a:buSzPct val="100000"/>
              <a:defRPr sz="4800">
                <a:solidFill>
                  <a:schemeClr val="dk2"/>
                </a:solidFill>
              </a:defRPr>
            </a:lvl7pPr>
            <a:lvl8pPr indent="304800">
              <a:buClr>
                <a:schemeClr val="dk2"/>
              </a:buClr>
              <a:buSzPct val="100000"/>
              <a:defRPr sz="4800">
                <a:solidFill>
                  <a:schemeClr val="dk2"/>
                </a:solidFill>
              </a:defRPr>
            </a:lvl8pPr>
            <a:lvl9pPr indent="304800">
              <a:buClr>
                <a:schemeClr val="dk2"/>
              </a:buClr>
              <a:buSzPct val="100000"/>
              <a:defRPr sz="4800">
                <a:solidFill>
                  <a:schemeClr val="dk2"/>
                </a:solidFill>
              </a:defRPr>
            </a:lvl9pPr>
          </a:lstStyle>
          <a:p>
            <a:endParaRPr/>
          </a:p>
        </p:txBody>
      </p:sp>
      <p:sp>
        <p:nvSpPr>
          <p:cNvPr id="11" name="Shape 11"/>
          <p:cNvSpPr txBox="1">
            <a:spLocks noGrp="1"/>
          </p:cNvSpPr>
          <p:nvPr>
            <p:ph type="subTitle" idx="1"/>
          </p:nvPr>
        </p:nvSpPr>
        <p:spPr>
          <a:xfrm>
            <a:off x="685800" y="3953037"/>
            <a:ext cx="7772400" cy="1259400"/>
          </a:xfrm>
          <a:prstGeom prst="rect">
            <a:avLst/>
          </a:prstGeom>
        </p:spPr>
        <p:txBody>
          <a:bodyPr lIns="91425" tIns="91425" rIns="91425" bIns="91425" anchor="t" anchorCtr="0"/>
          <a:lstStyle>
            <a:lvl1pPr marL="0" indent="228600">
              <a:spcBef>
                <a:spcPts val="0"/>
              </a:spcBef>
              <a:buClr>
                <a:schemeClr val="lt2"/>
              </a:buClr>
              <a:buSzPct val="100000"/>
              <a:buNone/>
              <a:defRPr sz="3600">
                <a:solidFill>
                  <a:schemeClr val="lt2"/>
                </a:solidFill>
              </a:defRPr>
            </a:lvl1pPr>
            <a:lvl2pPr marL="0" indent="228600">
              <a:spcBef>
                <a:spcPts val="0"/>
              </a:spcBef>
              <a:buClr>
                <a:schemeClr val="lt2"/>
              </a:buClr>
              <a:buSzPct val="100000"/>
              <a:buNone/>
              <a:defRPr sz="3600">
                <a:solidFill>
                  <a:schemeClr val="lt2"/>
                </a:solidFill>
              </a:defRPr>
            </a:lvl2pPr>
            <a:lvl3pPr marL="0" indent="228600">
              <a:spcBef>
                <a:spcPts val="0"/>
              </a:spcBef>
              <a:buClr>
                <a:schemeClr val="lt2"/>
              </a:buClr>
              <a:buSzPct val="100000"/>
              <a:buNone/>
              <a:defRPr sz="3600">
                <a:solidFill>
                  <a:schemeClr val="lt2"/>
                </a:solidFill>
              </a:defRPr>
            </a:lvl3pPr>
            <a:lvl4pPr marL="0" indent="228600">
              <a:spcBef>
                <a:spcPts val="0"/>
              </a:spcBef>
              <a:buClr>
                <a:schemeClr val="lt2"/>
              </a:buClr>
              <a:buSzPct val="100000"/>
              <a:buNone/>
              <a:defRPr sz="3600">
                <a:solidFill>
                  <a:schemeClr val="lt2"/>
                </a:solidFill>
              </a:defRPr>
            </a:lvl4pPr>
            <a:lvl5pPr marL="0" indent="228600">
              <a:spcBef>
                <a:spcPts val="0"/>
              </a:spcBef>
              <a:buClr>
                <a:schemeClr val="lt2"/>
              </a:buClr>
              <a:buSzPct val="100000"/>
              <a:buNone/>
              <a:defRPr sz="3600">
                <a:solidFill>
                  <a:schemeClr val="lt2"/>
                </a:solidFill>
              </a:defRPr>
            </a:lvl5pPr>
            <a:lvl6pPr marL="0" indent="228600">
              <a:spcBef>
                <a:spcPts val="0"/>
              </a:spcBef>
              <a:buClr>
                <a:schemeClr val="lt2"/>
              </a:buClr>
              <a:buSzPct val="100000"/>
              <a:buNone/>
              <a:defRPr sz="3600">
                <a:solidFill>
                  <a:schemeClr val="lt2"/>
                </a:solidFill>
              </a:defRPr>
            </a:lvl6pPr>
            <a:lvl7pPr marL="0" indent="228600">
              <a:spcBef>
                <a:spcPts val="0"/>
              </a:spcBef>
              <a:buClr>
                <a:schemeClr val="lt2"/>
              </a:buClr>
              <a:buSzPct val="100000"/>
              <a:buNone/>
              <a:defRPr sz="3600">
                <a:solidFill>
                  <a:schemeClr val="lt2"/>
                </a:solidFill>
              </a:defRPr>
            </a:lvl7pPr>
            <a:lvl8pPr marL="0" indent="228600">
              <a:spcBef>
                <a:spcPts val="0"/>
              </a:spcBef>
              <a:buClr>
                <a:schemeClr val="lt2"/>
              </a:buClr>
              <a:buSzPct val="100000"/>
              <a:buNone/>
              <a:defRPr sz="3600">
                <a:solidFill>
                  <a:schemeClr val="lt2"/>
                </a:solidFill>
              </a:defRPr>
            </a:lvl8pPr>
            <a:lvl9pPr marL="0" indent="228600">
              <a:spcBef>
                <a:spcPts val="0"/>
              </a:spcBef>
              <a:buClr>
                <a:schemeClr val="lt2"/>
              </a:buClr>
              <a:buSzPct val="100000"/>
              <a:buNone/>
              <a:defRPr sz="3600">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4" name="Shape 14"/>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15" name="Shape 15"/>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
        <p:cNvGrpSpPr/>
        <p:nvPr/>
      </p:nvGrpSpPr>
      <p:grpSpPr>
        <a:xfrm>
          <a:off x="0" y="0"/>
          <a:ext cx="0" cy="0"/>
          <a:chOff x="0" y="0"/>
          <a:chExt cx="0" cy="0"/>
        </a:xfrm>
      </p:grpSpPr>
      <p:sp>
        <p:nvSpPr>
          <p:cNvPr id="18" name="Shape 18"/>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9" name="Shape 19"/>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0" name="Shape 20"/>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1" name="Shape 21"/>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2" name="Shape 22"/>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3"/>
        <p:cNvGrpSpPr/>
        <p:nvPr/>
      </p:nvGrpSpPr>
      <p:grpSpPr>
        <a:xfrm>
          <a:off x="0" y="0"/>
          <a:ext cx="0" cy="0"/>
          <a:chOff x="0" y="0"/>
          <a:chExt cx="0" cy="0"/>
        </a:xfrm>
      </p:grpSpPr>
      <p:sp>
        <p:nvSpPr>
          <p:cNvPr id="24" name="Shape 24"/>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25" name="Shape 25"/>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6" name="Shape 26"/>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7"/>
        <p:cNvGrpSpPr/>
        <p:nvPr/>
      </p:nvGrpSpPr>
      <p:grpSpPr>
        <a:xfrm>
          <a:off x="0" y="0"/>
          <a:ext cx="0" cy="0"/>
          <a:chOff x="0" y="0"/>
          <a:chExt cx="0" cy="0"/>
        </a:xfrm>
      </p:grpSpPr>
      <p:sp>
        <p:nvSpPr>
          <p:cNvPr id="28" name="Shape 28"/>
          <p:cNvSpPr/>
          <p:nvPr/>
        </p:nvSpPr>
        <p:spPr>
          <a:xfrm>
            <a:off x="0" y="5633442"/>
            <a:ext cx="9144000" cy="1224599"/>
          </a:xfrm>
          <a:prstGeom prst="rect">
            <a:avLst/>
          </a:prstGeom>
          <a:solidFill>
            <a:schemeClr val="dk2"/>
          </a:solidFill>
          <a:ln>
            <a:noFill/>
          </a:ln>
        </p:spPr>
        <p:txBody>
          <a:bodyPr lIns="91425" tIns="45700" rIns="91425" bIns="45700" anchor="ctr" anchorCtr="0">
            <a:noAutofit/>
          </a:bodyPr>
          <a:lstStyle/>
          <a:p>
            <a:endParaRPr/>
          </a:p>
        </p:txBody>
      </p:sp>
      <p:cxnSp>
        <p:nvCxnSpPr>
          <p:cNvPr id="29" name="Shape 29"/>
          <p:cNvCxnSpPr/>
          <p:nvPr/>
        </p:nvCxnSpPr>
        <p:spPr>
          <a:xfrm>
            <a:off x="0" y="5633442"/>
            <a:ext cx="9144000" cy="0"/>
          </a:xfrm>
          <a:prstGeom prst="straightConnector1">
            <a:avLst/>
          </a:prstGeom>
          <a:noFill/>
          <a:ln w="28575" cap="flat">
            <a:solidFill>
              <a:schemeClr val="dk1"/>
            </a:solidFill>
            <a:prstDash val="solid"/>
            <a:round/>
            <a:headEnd type="none" w="med" len="med"/>
            <a:tailEnd type="none" w="med" len="med"/>
          </a:ln>
        </p:spPr>
      </p:cxnSp>
      <p:sp>
        <p:nvSpPr>
          <p:cNvPr id="30" name="Shape 30"/>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marL="285750" indent="-171450" algn="ctr">
              <a:spcBef>
                <a:spcPts val="0"/>
              </a:spcBef>
              <a:buClr>
                <a:schemeClr val="lt1"/>
              </a:buClr>
              <a:buSzPct val="100000"/>
              <a:buNone/>
              <a:defRPr sz="1800">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p:spPr>
        <p:txBody>
          <a:bodyPr lIns="91425" tIns="91425" rIns="91425" bIns="91425" anchor="b" anchorCtr="0"/>
          <a:lstStyle>
            <a:lvl1pPr marL="0">
              <a:buClr>
                <a:schemeClr val="lt1"/>
              </a:buClr>
              <a:buSzPct val="100000"/>
              <a:buFont typeface="Trebuchet MS"/>
              <a:buNone/>
              <a:defRPr sz="3600" b="1">
                <a:solidFill>
                  <a:schemeClr val="lt1"/>
                </a:solidFill>
                <a:latin typeface="Trebuchet MS"/>
                <a:ea typeface="Trebuchet MS"/>
                <a:cs typeface="Trebuchet MS"/>
                <a:sym typeface="Trebuchet MS"/>
              </a:defRPr>
            </a:lvl1pPr>
            <a:lvl2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2pPr>
            <a:lvl3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3pPr>
            <a:lvl4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4pPr>
            <a:lvl5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5pPr>
            <a:lvl6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6pPr>
            <a:lvl7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7pPr>
            <a:lvl8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8pPr>
            <a:lvl9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marL="342900" indent="-152400">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marL="742950" indent="-13335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marL="20574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marL="25146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marL="29718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marL="34290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marL="3886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Shape 33"/>
          <p:cNvSpPr txBox="1">
            <a:spLocks noGrp="1"/>
          </p:cNvSpPr>
          <p:nvPr>
            <p:ph type="ctrTitle"/>
          </p:nvPr>
        </p:nvSpPr>
        <p:spPr>
          <a:xfrm>
            <a:off x="457750" y="2060025"/>
            <a:ext cx="7772400" cy="1650599"/>
          </a:xfrm>
          <a:prstGeom prst="rect">
            <a:avLst/>
          </a:prstGeom>
        </p:spPr>
        <p:txBody>
          <a:bodyPr lIns="91425" tIns="91425" rIns="91425" bIns="91425" anchor="b" anchorCtr="0">
            <a:noAutofit/>
          </a:bodyPr>
          <a:lstStyle/>
          <a:p>
            <a:pPr>
              <a:buNone/>
            </a:pPr>
            <a:r>
              <a:rPr lang="en">
                <a:latin typeface="Comic Sans MS"/>
                <a:ea typeface="Comic Sans MS"/>
                <a:cs typeface="Comic Sans MS"/>
                <a:sym typeface="Comic Sans MS"/>
              </a:rPr>
              <a:t>Reconstruction Presentation</a:t>
            </a:r>
          </a:p>
        </p:txBody>
      </p:sp>
      <p:sp>
        <p:nvSpPr>
          <p:cNvPr id="34" name="Shape 34"/>
          <p:cNvSpPr txBox="1">
            <a:spLocks noGrp="1"/>
          </p:cNvSpPr>
          <p:nvPr>
            <p:ph type="subTitle" idx="1"/>
          </p:nvPr>
        </p:nvSpPr>
        <p:spPr>
          <a:xfrm>
            <a:off x="685800" y="3953037"/>
            <a:ext cx="7772400" cy="1259400"/>
          </a:xfrm>
          <a:prstGeom prst="rect">
            <a:avLst/>
          </a:prstGeom>
        </p:spPr>
        <p:txBody>
          <a:bodyPr lIns="91425" tIns="91425" rIns="91425" bIns="91425" anchor="t" anchorCtr="0">
            <a:noAutofit/>
          </a:bodyPr>
          <a:lstStyle/>
          <a:p>
            <a:pPr>
              <a:buNone/>
            </a:pPr>
            <a:r>
              <a:rPr lang="en">
                <a:latin typeface="Comic Sans MS"/>
                <a:ea typeface="Comic Sans MS"/>
                <a:cs typeface="Comic Sans MS"/>
                <a:sym typeface="Comic Sans MS"/>
              </a:rPr>
              <a:t>By: Lisa Peters, Giuliana Psyhogeos, and Daniel Harrington</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latin typeface="Comic Sans MS"/>
                <a:ea typeface="Comic Sans MS"/>
                <a:cs typeface="Comic Sans MS"/>
                <a:sym typeface="Comic Sans MS"/>
              </a:rPr>
              <a:t>Claim</a:t>
            </a:r>
          </a:p>
        </p:txBody>
      </p:sp>
      <p:sp>
        <p:nvSpPr>
          <p:cNvPr id="40" name="Shape 4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spcBef>
                <a:spcPts val="0"/>
              </a:spcBef>
              <a:buNone/>
            </a:pPr>
            <a:r>
              <a:rPr lang="en">
                <a:latin typeface="Comic Sans MS"/>
                <a:ea typeface="Comic Sans MS"/>
                <a:cs typeface="Comic Sans MS"/>
                <a:sym typeface="Comic Sans MS"/>
              </a:rPr>
              <a:t>Following the end of the Civil War, Congress passed multiple acts to address the status of former slaves. Through these acts, African-Americans were granted many political rights that they had not held prior to the war. Despite having the potential to create social equality throughout the nation, many loopholes in the documents allowed many whites to continue discriminating against the freed slaves.</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299775" y="170075"/>
            <a:ext cx="8369100" cy="1067400"/>
          </a:xfrm>
          <a:prstGeom prst="rect">
            <a:avLst/>
          </a:prstGeom>
        </p:spPr>
        <p:txBody>
          <a:bodyPr lIns="91425" tIns="91425" rIns="91425" bIns="91425" anchor="b" anchorCtr="0">
            <a:noAutofit/>
          </a:bodyPr>
          <a:lstStyle/>
          <a:p>
            <a:pPr>
              <a:buNone/>
            </a:pPr>
            <a:r>
              <a:rPr lang="en">
                <a:latin typeface="Comic Sans MS"/>
                <a:ea typeface="Comic Sans MS"/>
                <a:cs typeface="Comic Sans MS"/>
                <a:sym typeface="Comic Sans MS"/>
              </a:rPr>
              <a:t>Civil Rights Act of 1866</a:t>
            </a:r>
          </a:p>
        </p:txBody>
      </p:sp>
      <p:sp>
        <p:nvSpPr>
          <p:cNvPr id="46" name="Shape 46"/>
          <p:cNvSpPr txBox="1">
            <a:spLocks noGrp="1"/>
          </p:cNvSpPr>
          <p:nvPr>
            <p:ph type="body" idx="1"/>
          </p:nvPr>
        </p:nvSpPr>
        <p:spPr>
          <a:xfrm>
            <a:off x="36600" y="1332300"/>
            <a:ext cx="9070800" cy="5257799"/>
          </a:xfrm>
          <a:prstGeom prst="rect">
            <a:avLst/>
          </a:prstGeom>
        </p:spPr>
        <p:txBody>
          <a:bodyPr lIns="91425" tIns="91425" rIns="91425" bIns="91425" anchor="t" anchorCtr="0">
            <a:noAutofit/>
          </a:bodyPr>
          <a:lstStyle/>
          <a:p>
            <a:pPr lvl="0" rtl="0">
              <a:buNone/>
            </a:pPr>
            <a:r>
              <a:rPr lang="en" b="1">
                <a:latin typeface="Comic Sans MS"/>
                <a:ea typeface="Comic Sans MS"/>
                <a:cs typeface="Comic Sans MS"/>
                <a:sym typeface="Comic Sans MS"/>
              </a:rPr>
              <a:t>-</a:t>
            </a:r>
            <a:r>
              <a:rPr lang="en">
                <a:latin typeface="Comic Sans MS"/>
                <a:ea typeface="Comic Sans MS"/>
                <a:cs typeface="Comic Sans MS"/>
                <a:sym typeface="Comic Sans MS"/>
              </a:rPr>
              <a:t>Granted freed people/slaves citizenship of the United States</a:t>
            </a:r>
          </a:p>
          <a:p>
            <a:pPr lvl="0" rtl="0">
              <a:buNone/>
            </a:pPr>
            <a:r>
              <a:rPr lang="en">
                <a:latin typeface="Comic Sans MS"/>
                <a:ea typeface="Comic Sans MS"/>
                <a:cs typeface="Comic Sans MS"/>
                <a:sym typeface="Comic Sans MS"/>
              </a:rPr>
              <a:t>-Provided them with full and completely equal benefits under the law</a:t>
            </a:r>
          </a:p>
          <a:p>
            <a:pPr lvl="0" rtl="0">
              <a:buNone/>
            </a:pPr>
            <a:r>
              <a:rPr lang="en">
                <a:latin typeface="Comic Sans MS"/>
                <a:ea typeface="Comic Sans MS"/>
                <a:cs typeface="Comic Sans MS"/>
                <a:sym typeface="Comic Sans MS"/>
              </a:rPr>
              <a:t>-This empowered federal courts to defend and protect their rights from interference by the states</a:t>
            </a:r>
            <a:r>
              <a:rPr lang="en" baseline="30000">
                <a:latin typeface="Comic Sans MS"/>
                <a:ea typeface="Comic Sans MS"/>
                <a:cs typeface="Comic Sans MS"/>
                <a:sym typeface="Comic Sans MS"/>
              </a:rPr>
              <a:t>1</a:t>
            </a:r>
          </a:p>
          <a:p>
            <a:pPr lvl="0" rtl="0">
              <a:buNone/>
            </a:pPr>
            <a:r>
              <a:rPr lang="en">
                <a:latin typeface="Comic Sans MS"/>
                <a:ea typeface="Comic Sans MS"/>
                <a:cs typeface="Comic Sans MS"/>
                <a:sym typeface="Comic Sans MS"/>
              </a:rPr>
              <a:t>-Johnson vetoed this bill, but Congress overrode him</a:t>
            </a:r>
          </a:p>
          <a:p>
            <a:endParaRPr lang="en">
              <a:latin typeface="Comic Sans MS"/>
              <a:ea typeface="Comic Sans MS"/>
              <a:cs typeface="Comic Sans MS"/>
              <a:sym typeface="Comic Sans MS"/>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latin typeface="Comic Sans MS"/>
                <a:ea typeface="Comic Sans MS"/>
                <a:cs typeface="Comic Sans MS"/>
                <a:sym typeface="Comic Sans MS"/>
              </a:rPr>
              <a:t>The Enforcement Act of 1870</a:t>
            </a:r>
          </a:p>
        </p:txBody>
      </p:sp>
      <p:sp>
        <p:nvSpPr>
          <p:cNvPr id="52" name="Shape 52"/>
          <p:cNvSpPr txBox="1">
            <a:spLocks noGrp="1"/>
          </p:cNvSpPr>
          <p:nvPr>
            <p:ph type="body" idx="1"/>
          </p:nvPr>
        </p:nvSpPr>
        <p:spPr>
          <a:xfrm>
            <a:off x="348825" y="1508150"/>
            <a:ext cx="8229600" cy="4967700"/>
          </a:xfrm>
          <a:prstGeom prst="rect">
            <a:avLst/>
          </a:prstGeom>
        </p:spPr>
        <p:txBody>
          <a:bodyPr lIns="91425" tIns="91425" rIns="91425" bIns="91425" anchor="t" anchorCtr="0">
            <a:noAutofit/>
          </a:bodyPr>
          <a:lstStyle/>
          <a:p>
            <a:pPr lvl="0" rtl="0">
              <a:buNone/>
            </a:pPr>
            <a:r>
              <a:rPr lang="en" sz="2600">
                <a:latin typeface="Comic Sans MS"/>
                <a:ea typeface="Comic Sans MS"/>
                <a:cs typeface="Comic Sans MS"/>
                <a:sym typeface="Comic Sans MS"/>
              </a:rPr>
              <a:t>-Any United States citizen who is qualified to vote, is entitled to the right to vote at elections regardless of race.</a:t>
            </a:r>
          </a:p>
          <a:p>
            <a:pPr lvl="0" rtl="0">
              <a:buNone/>
            </a:pPr>
            <a:r>
              <a:rPr lang="en" sz="2600">
                <a:latin typeface="Comic Sans MS"/>
                <a:ea typeface="Comic Sans MS"/>
                <a:cs typeface="Comic Sans MS"/>
                <a:sym typeface="Comic Sans MS"/>
              </a:rPr>
              <a:t>-Anyone who knowingly does not allow an eligible citizen the right to vote will be charged and tried for a misdemeanor.</a:t>
            </a:r>
          </a:p>
          <a:p>
            <a:pPr lvl="0" rtl="0">
              <a:buNone/>
            </a:pPr>
            <a:r>
              <a:rPr lang="en" sz="2600">
                <a:latin typeface="Comic Sans MS"/>
                <a:ea typeface="Comic Sans MS"/>
                <a:cs typeface="Comic Sans MS"/>
                <a:sym typeface="Comic Sans MS"/>
              </a:rPr>
              <a:t>-If anyone attempted to conspire to violate this act or intimidate and threaten citizens with the intent to harm their rights listed in this act or the rights granted to them in the constitution, will be charged with a felony</a:t>
            </a:r>
            <a:r>
              <a:rPr lang="en" sz="2600" baseline="30000">
                <a:latin typeface="Comic Sans MS"/>
                <a:ea typeface="Comic Sans MS"/>
                <a:cs typeface="Comic Sans MS"/>
                <a:sym typeface="Comic Sans MS"/>
              </a:rPr>
              <a:t>2</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90000" y="102800"/>
            <a:ext cx="8596800" cy="1143000"/>
          </a:xfrm>
          <a:prstGeom prst="rect">
            <a:avLst/>
          </a:prstGeom>
        </p:spPr>
        <p:txBody>
          <a:bodyPr lIns="91425" tIns="91425" rIns="91425" bIns="91425" anchor="b" anchorCtr="0">
            <a:noAutofit/>
          </a:bodyPr>
          <a:lstStyle/>
          <a:p>
            <a:pPr>
              <a:buNone/>
            </a:pPr>
            <a:r>
              <a:rPr lang="en">
                <a:latin typeface="Comic Sans MS"/>
                <a:ea typeface="Comic Sans MS"/>
                <a:cs typeface="Comic Sans MS"/>
                <a:sym typeface="Comic Sans MS"/>
              </a:rPr>
              <a:t>Reconstruction Act of 1867</a:t>
            </a:r>
          </a:p>
        </p:txBody>
      </p:sp>
      <p:sp>
        <p:nvSpPr>
          <p:cNvPr id="58" name="Shape 58"/>
          <p:cNvSpPr txBox="1">
            <a:spLocks noGrp="1"/>
          </p:cNvSpPr>
          <p:nvPr>
            <p:ph type="body" idx="1"/>
          </p:nvPr>
        </p:nvSpPr>
        <p:spPr>
          <a:xfrm>
            <a:off x="0" y="1405150"/>
            <a:ext cx="9144000" cy="5338800"/>
          </a:xfrm>
          <a:prstGeom prst="rect">
            <a:avLst/>
          </a:prstGeom>
        </p:spPr>
        <p:txBody>
          <a:bodyPr lIns="91425" tIns="91425" rIns="91425" bIns="91425" anchor="t" anchorCtr="0">
            <a:noAutofit/>
          </a:bodyPr>
          <a:lstStyle/>
          <a:p>
            <a:pPr lvl="0" rtl="0">
              <a:buNone/>
            </a:pPr>
            <a:r>
              <a:rPr lang="en" sz="2700">
                <a:latin typeface="Comic Sans MS"/>
                <a:ea typeface="Comic Sans MS"/>
                <a:cs typeface="Comic Sans MS"/>
                <a:sym typeface="Comic Sans MS"/>
              </a:rPr>
              <a:t>-Divided into five military districts, military officials of the Confederacy were forbidden from state conventions</a:t>
            </a:r>
            <a:r>
              <a:rPr lang="en" sz="2700" baseline="30000">
                <a:latin typeface="Comic Sans MS"/>
                <a:ea typeface="Comic Sans MS"/>
                <a:cs typeface="Comic Sans MS"/>
                <a:sym typeface="Comic Sans MS"/>
              </a:rPr>
              <a:t>3</a:t>
            </a:r>
          </a:p>
          <a:p>
            <a:pPr lvl="0" rtl="0">
              <a:buNone/>
            </a:pPr>
            <a:r>
              <a:rPr lang="en" sz="2700">
                <a:latin typeface="Comic Sans MS"/>
                <a:ea typeface="Comic Sans MS"/>
                <a:cs typeface="Comic Sans MS"/>
                <a:sym typeface="Comic Sans MS"/>
              </a:rPr>
              <a:t>-All governments that were formed under Lincoln or Johnson plan were not recognized</a:t>
            </a:r>
          </a:p>
          <a:p>
            <a:pPr lvl="0" rtl="0">
              <a:buNone/>
            </a:pPr>
            <a:r>
              <a:rPr lang="en" sz="2700">
                <a:latin typeface="Comic Sans MS"/>
                <a:ea typeface="Comic Sans MS"/>
                <a:cs typeface="Comic Sans MS"/>
                <a:sym typeface="Comic Sans MS"/>
              </a:rPr>
              <a:t>-Except Tennesee because they ratified the 14th amendment</a:t>
            </a:r>
          </a:p>
          <a:p>
            <a:pPr lvl="0" rtl="0">
              <a:buNone/>
            </a:pPr>
            <a:r>
              <a:rPr lang="en" sz="2700">
                <a:latin typeface="Comic Sans MS"/>
                <a:ea typeface="Comic Sans MS"/>
                <a:cs typeface="Comic Sans MS"/>
                <a:sym typeface="Comic Sans MS"/>
              </a:rPr>
              <a:t>-Voters (including African Americans) voted to elect delegates so a constitution could be created and passed</a:t>
            </a:r>
          </a:p>
          <a:p>
            <a:pPr lvl="0" rtl="0">
              <a:buNone/>
            </a:pPr>
            <a:r>
              <a:rPr lang="en" sz="2700">
                <a:latin typeface="Comic Sans MS"/>
                <a:ea typeface="Comic Sans MS"/>
                <a:cs typeface="Comic Sans MS"/>
                <a:sym typeface="Comic Sans MS"/>
              </a:rPr>
              <a:t>-States had to ratify 14th amendment and allow blacks to vote to be accepted into union and have representation</a:t>
            </a:r>
            <a:r>
              <a:rPr lang="en" sz="2700" baseline="30000">
                <a:latin typeface="Comic Sans MS"/>
                <a:ea typeface="Comic Sans MS"/>
                <a:cs typeface="Comic Sans MS"/>
                <a:sym typeface="Comic Sans MS"/>
              </a:rPr>
              <a:t>4</a:t>
            </a:r>
          </a:p>
          <a:p>
            <a:endParaRPr lang="en" sz="2700" baseline="30000">
              <a:latin typeface="Comic Sans MS"/>
              <a:ea typeface="Comic Sans MS"/>
              <a:cs typeface="Comic Sans MS"/>
              <a:sym typeface="Comic Sans MS"/>
            </a:endParaRPr>
          </a:p>
          <a:p>
            <a:endParaRPr lang="en" sz="2700" baseline="30000">
              <a:latin typeface="Comic Sans MS"/>
              <a:ea typeface="Comic Sans MS"/>
              <a:cs typeface="Comic Sans MS"/>
              <a:sym typeface="Comic Sans MS"/>
            </a:endParaRPr>
          </a:p>
          <a:p>
            <a:endParaRPr lang="en" sz="2700" baseline="30000">
              <a:latin typeface="Comic Sans MS"/>
              <a:ea typeface="Comic Sans MS"/>
              <a:cs typeface="Comic Sans MS"/>
              <a:sym typeface="Comic Sans MS"/>
            </a:endParaRPr>
          </a:p>
          <a:p>
            <a:endParaRPr lang="en" sz="2700" baseline="30000">
              <a:latin typeface="Comic Sans MS"/>
              <a:ea typeface="Comic Sans MS"/>
              <a:cs typeface="Comic Sans MS"/>
              <a:sym typeface="Comic Sans MS"/>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latin typeface="Comic Sans MS"/>
                <a:ea typeface="Comic Sans MS"/>
                <a:cs typeface="Comic Sans MS"/>
                <a:sym typeface="Comic Sans MS"/>
              </a:rPr>
              <a:t>Bibliography</a:t>
            </a:r>
          </a:p>
        </p:txBody>
      </p:sp>
      <p:sp>
        <p:nvSpPr>
          <p:cNvPr id="64" name="Shape 6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lnSpc>
                <a:spcPct val="143181"/>
              </a:lnSpc>
              <a:spcBef>
                <a:spcPts val="0"/>
              </a:spcBef>
              <a:buNone/>
            </a:pPr>
            <a:r>
              <a:rPr lang="en" sz="1800">
                <a:latin typeface="Comic Sans MS"/>
                <a:ea typeface="Comic Sans MS"/>
                <a:cs typeface="Comic Sans MS"/>
                <a:sym typeface="Comic Sans MS"/>
              </a:rPr>
              <a:t>Brinkley, Alan. </a:t>
            </a:r>
            <a:r>
              <a:rPr lang="en" sz="1800" i="1">
                <a:latin typeface="Comic Sans MS"/>
                <a:ea typeface="Comic Sans MS"/>
                <a:cs typeface="Comic Sans MS"/>
                <a:sym typeface="Comic Sans MS"/>
              </a:rPr>
              <a:t>The Black Codes</a:t>
            </a:r>
            <a:r>
              <a:rPr lang="en" sz="1800">
                <a:latin typeface="Comic Sans MS"/>
                <a:ea typeface="Comic Sans MS"/>
                <a:cs typeface="Comic Sans MS"/>
                <a:sym typeface="Comic Sans MS"/>
              </a:rPr>
              <a:t>. N.p.: n.p., 2007.</a:t>
            </a:r>
          </a:p>
          <a:p>
            <a:endParaRPr lang="en" sz="1800">
              <a:latin typeface="Comic Sans MS"/>
              <a:ea typeface="Comic Sans MS"/>
              <a:cs typeface="Comic Sans MS"/>
              <a:sym typeface="Comic Sans MS"/>
            </a:endParaRPr>
          </a:p>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Danzer, Gerald A. </a:t>
            </a:r>
            <a:r>
              <a:rPr lang="en" sz="1800" i="1">
                <a:latin typeface="Comic Sans MS"/>
                <a:ea typeface="Comic Sans MS"/>
                <a:cs typeface="Comic Sans MS"/>
                <a:sym typeface="Comic Sans MS"/>
              </a:rPr>
              <a:t>The Americans</a:t>
            </a:r>
            <a:r>
              <a:rPr lang="en" sz="1800">
                <a:latin typeface="Comic Sans MS"/>
                <a:ea typeface="Comic Sans MS"/>
                <a:cs typeface="Comic Sans MS"/>
                <a:sym typeface="Comic Sans MS"/>
              </a:rPr>
              <a:t>. Student text. ed. Evanston, IL: McDougal </a:t>
            </a:r>
          </a:p>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     Littell, 2005. </a:t>
            </a:r>
          </a:p>
          <a:p>
            <a:endParaRPr lang="en" sz="1800">
              <a:latin typeface="Comic Sans MS"/>
              <a:ea typeface="Comic Sans MS"/>
              <a:cs typeface="Comic Sans MS"/>
              <a:sym typeface="Comic Sans MS"/>
            </a:endParaRPr>
          </a:p>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Kluger, Richard. "A Simple Justice." In </a:t>
            </a:r>
            <a:r>
              <a:rPr lang="en" sz="1800" i="1">
                <a:latin typeface="Comic Sans MS"/>
                <a:ea typeface="Comic Sans MS"/>
                <a:cs typeface="Comic Sans MS"/>
                <a:sym typeface="Comic Sans MS"/>
              </a:rPr>
              <a:t>Reconstruction Reader</a:t>
            </a:r>
            <a:r>
              <a:rPr lang="en" sz="1800">
                <a:latin typeface="Comic Sans MS"/>
                <a:ea typeface="Comic Sans MS"/>
                <a:cs typeface="Comic Sans MS"/>
                <a:sym typeface="Comic Sans MS"/>
              </a:rPr>
              <a:t>, 27. </a:t>
            </a:r>
          </a:p>
          <a:p>
            <a:endParaRPr lang="en" sz="1800">
              <a:latin typeface="Comic Sans MS"/>
              <a:ea typeface="Comic Sans MS"/>
              <a:cs typeface="Comic Sans MS"/>
              <a:sym typeface="Comic Sans MS"/>
            </a:endParaRPr>
          </a:p>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The Enforcement Act." 1870. In </a:t>
            </a:r>
            <a:r>
              <a:rPr lang="en" sz="1800" i="1">
                <a:latin typeface="Comic Sans MS"/>
                <a:ea typeface="Comic Sans MS"/>
                <a:cs typeface="Comic Sans MS"/>
                <a:sym typeface="Comic Sans MS"/>
              </a:rPr>
              <a:t>Primary Source Packet</a:t>
            </a:r>
            <a:r>
              <a:rPr lang="en" sz="1800">
                <a:latin typeface="Comic Sans MS"/>
                <a:ea typeface="Comic Sans MS"/>
                <a:cs typeface="Comic Sans MS"/>
                <a:sym typeface="Comic Sans MS"/>
              </a:rPr>
              <a:t>. </a:t>
            </a:r>
          </a:p>
          <a:p>
            <a:endParaRPr lang="en" sz="1800">
              <a:latin typeface="Comic Sans MS"/>
              <a:ea typeface="Comic Sans MS"/>
              <a:cs typeface="Comic Sans MS"/>
              <a:sym typeface="Comic Sans MS"/>
            </a:endParaRPr>
          </a:p>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"The Unfinished Revolution." Timeline to Freedom's Unfinished Revolution, 278. </a:t>
            </a:r>
          </a:p>
          <a:p>
            <a:pPr lvl="0" rtl="0">
              <a:lnSpc>
                <a:spcPct val="143181"/>
              </a:lnSpc>
              <a:spcBef>
                <a:spcPts val="0"/>
              </a:spcBef>
              <a:buNone/>
            </a:pPr>
            <a:r>
              <a:rPr lang="en" sz="1800">
                <a:latin typeface="Comic Sans MS"/>
                <a:ea typeface="Comic Sans MS"/>
                <a:cs typeface="Comic Sans MS"/>
                <a:sym typeface="Comic Sans MS"/>
              </a:rPr>
              <a:t>     N.p.: n.p., 1996. </a:t>
            </a: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a:p>
            <a:endParaRPr lang="en" sz="1800">
              <a:latin typeface="Comic Sans MS"/>
              <a:ea typeface="Comic Sans MS"/>
              <a:cs typeface="Comic Sans MS"/>
              <a:sym typeface="Comic Sans MS"/>
            </a:endParaRP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228600" y="307250"/>
            <a:ext cx="8686800" cy="1143000"/>
          </a:xfrm>
          <a:prstGeom prst="rect">
            <a:avLst/>
          </a:prstGeom>
        </p:spPr>
        <p:txBody>
          <a:bodyPr lIns="91425" tIns="91425" rIns="91425" bIns="91425" anchor="b" anchorCtr="0">
            <a:noAutofit/>
          </a:bodyPr>
          <a:lstStyle/>
          <a:p>
            <a:pPr lvl="0" rtl="0">
              <a:buNone/>
            </a:pPr>
            <a:r>
              <a:rPr lang="en">
                <a:latin typeface="Comic Sans MS"/>
                <a:ea typeface="Comic Sans MS"/>
                <a:cs typeface="Comic Sans MS"/>
                <a:sym typeface="Comic Sans MS"/>
              </a:rPr>
              <a:t>Footnotes</a:t>
            </a:r>
          </a:p>
          <a:p>
            <a:endParaRPr lang="en">
              <a:latin typeface="Comic Sans MS"/>
              <a:ea typeface="Comic Sans MS"/>
              <a:cs typeface="Comic Sans MS"/>
              <a:sym typeface="Comic Sans MS"/>
            </a:endParaRPr>
          </a:p>
        </p:txBody>
      </p:sp>
      <p:sp>
        <p:nvSpPr>
          <p:cNvPr id="70" name="Shape 7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1.) "The Unfinished Revolution," timeline to </a:t>
            </a:r>
            <a:r>
              <a:rPr lang="en" sz="1800" i="1">
                <a:latin typeface="Comic Sans MS"/>
                <a:ea typeface="Comic Sans MS"/>
                <a:cs typeface="Comic Sans MS"/>
                <a:sym typeface="Comic Sans MS"/>
              </a:rPr>
              <a:t>Freedom's Unfinished Revolution</a:t>
            </a:r>
            <a:r>
              <a:rPr lang="en" sz="1800">
                <a:latin typeface="Comic Sans MS"/>
                <a:ea typeface="Comic Sans MS"/>
                <a:cs typeface="Comic Sans MS"/>
                <a:sym typeface="Comic Sans MS"/>
              </a:rPr>
              <a:t>(n.p.: n.p., 1996)</a:t>
            </a:r>
          </a:p>
          <a:p>
            <a:endParaRPr lang="en" sz="1800">
              <a:latin typeface="Comic Sans MS"/>
              <a:ea typeface="Comic Sans MS"/>
              <a:cs typeface="Comic Sans MS"/>
              <a:sym typeface="Comic Sans MS"/>
            </a:endParaRPr>
          </a:p>
          <a:p>
            <a:pPr lvl="0" rtl="0">
              <a:lnSpc>
                <a:spcPct val="143181"/>
              </a:lnSpc>
              <a:spcBef>
                <a:spcPts val="0"/>
              </a:spcBef>
              <a:buNone/>
            </a:pPr>
            <a:r>
              <a:rPr lang="en" sz="1800">
                <a:latin typeface="Comic Sans MS"/>
                <a:ea typeface="Comic Sans MS"/>
                <a:cs typeface="Comic Sans MS"/>
                <a:sym typeface="Comic Sans MS"/>
              </a:rPr>
              <a:t>2.) "The Enforcement Act," 1870, in </a:t>
            </a:r>
            <a:r>
              <a:rPr lang="en" sz="1800" i="1">
                <a:latin typeface="Comic Sans MS"/>
                <a:ea typeface="Comic Sans MS"/>
                <a:cs typeface="Comic Sans MS"/>
                <a:sym typeface="Comic Sans MS"/>
              </a:rPr>
              <a:t>Primary Source Packet</a:t>
            </a:r>
          </a:p>
          <a:p>
            <a:endParaRPr lang="en" sz="1800" i="1">
              <a:latin typeface="Comic Sans MS"/>
              <a:ea typeface="Comic Sans MS"/>
              <a:cs typeface="Comic Sans MS"/>
              <a:sym typeface="Comic Sans MS"/>
            </a:endParaRPr>
          </a:p>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3.) Richard Kluger, "A Simple Justice," in </a:t>
            </a:r>
            <a:r>
              <a:rPr lang="en" sz="1800" i="1">
                <a:latin typeface="Comic Sans MS"/>
                <a:ea typeface="Comic Sans MS"/>
                <a:cs typeface="Comic Sans MS"/>
                <a:sym typeface="Comic Sans MS"/>
              </a:rPr>
              <a:t>Reconstruction Reader</a:t>
            </a:r>
          </a:p>
          <a:p>
            <a:endParaRPr lang="en" sz="1800" i="1">
              <a:latin typeface="Comic Sans MS"/>
              <a:ea typeface="Comic Sans MS"/>
              <a:cs typeface="Comic Sans MS"/>
              <a:sym typeface="Comic Sans MS"/>
            </a:endParaRPr>
          </a:p>
          <a:p>
            <a:pPr lvl="0" rtl="0">
              <a:lnSpc>
                <a:spcPct val="143181"/>
              </a:lnSpc>
              <a:spcBef>
                <a:spcPts val="0"/>
              </a:spcBef>
              <a:buClr>
                <a:srgbClr val="000000"/>
              </a:buClr>
              <a:buSzPct val="61111"/>
              <a:buFont typeface="Arial"/>
              <a:buNone/>
            </a:pPr>
            <a:r>
              <a:rPr lang="en" sz="1800">
                <a:latin typeface="Comic Sans MS"/>
                <a:ea typeface="Comic Sans MS"/>
                <a:cs typeface="Comic Sans MS"/>
                <a:sym typeface="Comic Sans MS"/>
              </a:rPr>
              <a:t>4.) Gerald A. Danzer, </a:t>
            </a:r>
            <a:r>
              <a:rPr lang="en" sz="1800" i="1">
                <a:latin typeface="Comic Sans MS"/>
                <a:ea typeface="Comic Sans MS"/>
                <a:cs typeface="Comic Sans MS"/>
                <a:sym typeface="Comic Sans MS"/>
              </a:rPr>
              <a:t>The Americans</a:t>
            </a:r>
            <a:r>
              <a:rPr lang="en" sz="1800">
                <a:latin typeface="Comic Sans MS"/>
                <a:ea typeface="Comic Sans MS"/>
                <a:cs typeface="Comic Sans MS"/>
                <a:sym typeface="Comic Sans MS"/>
              </a:rPr>
              <a:t>, student text. ed. (Evanston, IL: McDougal Littell, 2005)</a:t>
            </a:r>
          </a:p>
          <a:p>
            <a:endParaRPr lang="en" sz="1800">
              <a:latin typeface="Comic Sans MS"/>
              <a:ea typeface="Comic Sans MS"/>
              <a:cs typeface="Comic Sans MS"/>
              <a:sym typeface="Comic Sans MS"/>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khaki">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464</Words>
  <Application>Microsoft Macintosh PowerPoint</Application>
  <PresentationFormat>On-screen Show (4:3)</PresentationFormat>
  <Paragraphs>49</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khaki</vt:lpstr>
      <vt:lpstr>Reconstruction Presentation</vt:lpstr>
      <vt:lpstr>Claim</vt:lpstr>
      <vt:lpstr>Civil Rights Act of 1866</vt:lpstr>
      <vt:lpstr>The Enforcement Act of 1870</vt:lpstr>
      <vt:lpstr>Reconstruction Act of 1867</vt:lpstr>
      <vt:lpstr>Bibliography</vt:lpstr>
      <vt:lpstr>Footnotes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Reconstruction Presentation</dc:title>
  <cp:lastModifiedBy>Crystal Bartels</cp:lastModifiedBy>
  <cp:revision>1</cp:revision>
  <dcterms:modified xsi:type="dcterms:W3CDTF">2013-10-15T18:56:01Z</dcterms:modified>
</cp:coreProperties>
</file>